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1" r:id="rId2"/>
  </p:sldMasterIdLst>
  <p:notesMasterIdLst>
    <p:notesMasterId r:id="rId27"/>
  </p:notesMasterIdLst>
  <p:handoutMasterIdLst>
    <p:handoutMasterId r:id="rId28"/>
  </p:handoutMasterIdLst>
  <p:sldIdLst>
    <p:sldId id="256" r:id="rId3"/>
    <p:sldId id="272" r:id="rId4"/>
    <p:sldId id="284" r:id="rId5"/>
    <p:sldId id="265" r:id="rId6"/>
    <p:sldId id="267" r:id="rId7"/>
    <p:sldId id="279" r:id="rId8"/>
    <p:sldId id="276" r:id="rId9"/>
    <p:sldId id="286" r:id="rId10"/>
    <p:sldId id="287" r:id="rId11"/>
    <p:sldId id="296" r:id="rId12"/>
    <p:sldId id="288" r:id="rId13"/>
    <p:sldId id="290" r:id="rId14"/>
    <p:sldId id="297" r:id="rId15"/>
    <p:sldId id="291" r:id="rId16"/>
    <p:sldId id="299" r:id="rId17"/>
    <p:sldId id="292" r:id="rId18"/>
    <p:sldId id="300" r:id="rId19"/>
    <p:sldId id="293" r:id="rId20"/>
    <p:sldId id="294" r:id="rId21"/>
    <p:sldId id="295" r:id="rId22"/>
    <p:sldId id="298" r:id="rId23"/>
    <p:sldId id="289" r:id="rId24"/>
    <p:sldId id="302" r:id="rId25"/>
    <p:sldId id="301" r:id="rId26"/>
  </p:sldIdLst>
  <p:sldSz cx="12188825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318C8"/>
    <a:srgbClr val="66625C"/>
    <a:srgbClr val="FBF9F5"/>
    <a:srgbClr val="BFBDBA"/>
    <a:srgbClr val="090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0" autoAdjust="0"/>
    <p:restoredTop sz="94660"/>
  </p:normalViewPr>
  <p:slideViewPr>
    <p:cSldViewPr showGuides="1">
      <p:cViewPr>
        <p:scale>
          <a:sx n="98" d="100"/>
          <a:sy n="98" d="100"/>
        </p:scale>
        <p:origin x="228" y="4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E221E-83ED-4F6C-BA5F-3F9E6FDB6953}" type="datetimeFigureOut">
              <a:rPr lang="en-US"/>
              <a:t>11/5/2019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4CBEF8-5CDE-472B-839B-B8BB0C88100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53E5F-CE67-483C-A264-F17AC70E9CA2}" type="datetimeFigureOut">
              <a:rPr lang="en-US"/>
              <a:t>11/5/2019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98AFB-CB0D-4DFE-87B9-B4B0D0DE73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Audikas (käed), kursus, õpekava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51981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Disregarding the fact whether its useful or not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61560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Core logic first, then user mgmnt and classifiers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47179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Helmes strives to be the employees growth accelerator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16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49635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Helmes strives to be the employees growth accelerator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17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94069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This was one of the main reasons for leaving one of my employers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72166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This was one of the main reasons for leaving one of my employers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19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49255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Lets look</a:t>
            </a:r>
            <a:r>
              <a:rPr lang="et-EE" baseline="0" dirty="0" smtClean="0"/>
              <a:t> at the challenges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20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318337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Java, C, ML; Spring, Ng, React; Mobile/desktop/IoT; MQ, Microservices, CloudNative; Scrum, kanban, SCM, TaksMgmt; Team/Client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21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798293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Next, sample spec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22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680590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Java, C, ML; Spring, Ng, React; Mobile/desktop/IoT; MQ, Microservices, CloudNative; Scrum, kanban, SCM, TaksMgmt; Team/Client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23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65588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..and some Helmes facts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068457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Lets look</a:t>
            </a:r>
            <a:r>
              <a:rPr lang="et-EE" baseline="0" dirty="0" smtClean="0"/>
              <a:t> at the challenges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24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58839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..and</a:t>
            </a:r>
            <a:r>
              <a:rPr lang="et-EE" baseline="0" dirty="0" smtClean="0"/>
              <a:t> some clients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5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05538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Järgnev</a:t>
            </a:r>
            <a:r>
              <a:rPr lang="et-EE" baseline="0" dirty="0" smtClean="0"/>
              <a:t> nimekiri annab mingi ettekujutuse, keda-mida kohtate tööturul (pole lõplik nimekiri, empiirilise vaatluse tulemus)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8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342190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Pipedrive, JIRA, protsesside analüüs (humanoid-robot juhib autot)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9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84864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Leinonen, Coop</a:t>
            </a:r>
          </a:p>
          <a:p>
            <a:r>
              <a:rPr lang="et-EE" baseline="0" dirty="0" smtClean="0"/>
              <a:t>SKAIS2, RTIP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10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18514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dirty="0" smtClean="0"/>
              <a:t>Value through automatisation: Trafineo; MFN;</a:t>
            </a:r>
            <a:r>
              <a:rPr lang="et-EE" baseline="0" dirty="0" smtClean="0"/>
              <a:t> </a:t>
            </a:r>
            <a:r>
              <a:rPr lang="et-EE" dirty="0" smtClean="0"/>
              <a:t>the why not the how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29359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Ühes projektis oli eesmärgiks panna võimalikult palju omasid inimesi sellele tööle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14105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t-EE" baseline="0" dirty="0" smtClean="0"/>
              <a:t>Helmes model – long term partnership</a:t>
            </a:r>
            <a:endParaRPr lang="et-E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98AFB-CB0D-4DFE-87B9-B4B0D0DE73CD}" type="slidenum">
              <a:rPr lang="et-EE" smtClean="0"/>
              <a:t>13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028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US" dirty="0"/>
              <a:t>Click to edit Master title style</a:t>
            </a:r>
            <a:endParaRPr lang="et-E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2027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7980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82551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98095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9940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2442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497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6388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245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FA9E5-6744-4841-888F-9E7CC0C2B7EC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75282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B99B-517E-4BCF-8AFE-E3E1D1A937B7}" type="datetimeFigureOut">
              <a:rPr lang="et-EE" smtClean="0"/>
              <a:t>05.11.2019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6805C-E48F-4CC2-A183-B671B3DD5C2E}" type="slidenum">
              <a:rPr lang="et-EE" smtClean="0"/>
              <a:t>‹#›</a:t>
            </a:fld>
            <a:endParaRPr lang="et-EE"/>
          </a:p>
        </p:txBody>
      </p:sp>
      <p:pic>
        <p:nvPicPr>
          <p:cNvPr id="8" name="Content Placeholder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364153"/>
            <a:ext cx="6170613" cy="412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62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t-E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t-E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FA9E5-6744-4841-888F-9E7CC0C2B7EC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AE4A8-A6E5-453E-B946-FB774B73F48C}" type="slidenum">
              <a:rPr lang="et-EE" smtClean="0"/>
              <a:pPr/>
              <a:t>‹#›</a:t>
            </a:fld>
            <a:endParaRPr lang="et-E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8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lang="et-EE" sz="4399" kern="1200" dirty="0">
          <a:solidFill>
            <a:srgbClr val="1318C8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000" kern="1200" dirty="0">
          <a:solidFill>
            <a:srgbClr val="66625C"/>
          </a:solidFill>
          <a:latin typeface="Trebuchet MS" panose="020B0603020202020204" pitchFamily="34" charset="0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>
          <a:solidFill>
            <a:srgbClr val="66625C"/>
          </a:solidFill>
          <a:latin typeface="Trebuchet MS" panose="020B0603020202020204" pitchFamily="34" charset="0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>
          <a:solidFill>
            <a:srgbClr val="66625C"/>
          </a:solidFill>
          <a:latin typeface="Trebuchet MS" panose="020B0603020202020204" pitchFamily="34" charset="0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2000" kern="1200" dirty="0">
          <a:solidFill>
            <a:srgbClr val="66625C"/>
          </a:solidFill>
          <a:latin typeface="Trebuchet MS" panose="020B0603020202020204" pitchFamily="34" charset="0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t-EE" sz="2000" kern="1200" dirty="0">
          <a:solidFill>
            <a:srgbClr val="66625C"/>
          </a:solidFill>
          <a:latin typeface="Trebuchet MS" panose="020B0603020202020204" pitchFamily="34" charset="0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randbook.helmes.com/media/illustrations/illustration-0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180" y="-603449"/>
            <a:ext cx="4032448" cy="40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6460" y="1412776"/>
            <a:ext cx="9141619" cy="2387600"/>
          </a:xfrm>
        </p:spPr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What have I gotten myself into?!</a:t>
            </a:r>
            <a:endParaRPr lang="en-US" dirty="0">
              <a:latin typeface="Stolzl Light" panose="00000400000000000000" pitchFamily="50" charset="-7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6460" y="3942962"/>
            <a:ext cx="9141619" cy="1655762"/>
          </a:xfrm>
        </p:spPr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Markus Karileet @ TalTec</a:t>
            </a:r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IT projects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Why develop anything at all?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135162" cy="3684588"/>
          </a:xfrm>
        </p:spPr>
        <p:txBody>
          <a:bodyPr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Make profit for the customer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Create solutions for the actual user not the buyer</a:t>
            </a:r>
            <a:endParaRPr lang="en-US" dirty="0">
              <a:latin typeface="Stolzl Light" panose="00000400000000000000" pitchFamily="50" charset="-70"/>
            </a:endParaRPr>
          </a:p>
          <a:p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88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solidFill>
            <a:srgbClr val="FBF9F5"/>
          </a:solidFill>
        </p:spPr>
        <p:txBody>
          <a:bodyPr/>
          <a:lstStyle/>
          <a:p>
            <a:r>
              <a:rPr lang="et-EE" dirty="0" smtClean="0">
                <a:solidFill>
                  <a:srgbClr val="1318C8"/>
                </a:solidFill>
                <a:latin typeface="Stolzl Light" panose="00000400000000000000" pitchFamily="50" charset="-70"/>
              </a:rPr>
              <a:t>Customer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sz="2000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Business value through automatisation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Prefers fixed budget</a:t>
            </a:r>
          </a:p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IT-distant (focused on the feature)</a:t>
            </a:r>
            <a:endParaRPr lang="et-EE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„We need a system that does [list of features]“</a:t>
            </a:r>
            <a:endParaRPr lang="en-US" dirty="0">
              <a:latin typeface="Stolzl Light" panose="00000400000000000000" pitchFamily="50" charset="-70"/>
            </a:endParaRPr>
          </a:p>
          <a:p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93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latin typeface="Stolzl Light" panose="00000400000000000000" pitchFamily="50" charset="-70"/>
              </a:rPr>
              <a:t>Seeks for profit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567210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 smtClean="0">
                <a:latin typeface="Stolzl Light" panose="00000400000000000000" pitchFamily="50" charset="-70"/>
              </a:rPr>
              <a:t>Tries to sell out maximum amount of hours disregarding the (customer) business value</a:t>
            </a:r>
          </a:p>
          <a:p>
            <a:pPr marL="0" indent="0">
              <a:buNone/>
            </a:pPr>
            <a:r>
              <a:rPr lang="et-EE" dirty="0" smtClean="0">
                <a:latin typeface="Stolzl Light" panose="00000400000000000000" pitchFamily="50" charset="-70"/>
              </a:rPr>
              <a:t>Might seem like a good partner (agrees with all the ideas that customer proposes)</a:t>
            </a:r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55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6406970" cy="823912"/>
          </a:xfrm>
          <a:noFill/>
        </p:spPr>
        <p:txBody>
          <a:bodyPr anchor="ctr" anchorCtr="0"/>
          <a:lstStyle/>
          <a:p>
            <a:r>
              <a:rPr lang="et-EE" dirty="0">
                <a:latin typeface="Stolzl Light" panose="00000400000000000000" pitchFamily="50" charset="-70"/>
              </a:rPr>
              <a:t>Seeks to add value to the customer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063154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>
                <a:latin typeface="Stolzl Light" panose="00000400000000000000" pitchFamily="50" charset="-70"/>
              </a:rPr>
              <a:t>Determine the best solution for the customer even if this means not developing anything at all.</a:t>
            </a:r>
          </a:p>
          <a:p>
            <a:pPr marL="0" indent="0">
              <a:buNone/>
            </a:pPr>
            <a:r>
              <a:rPr lang="et-EE" dirty="0">
                <a:latin typeface="Stolzl Light" panose="00000400000000000000" pitchFamily="50" charset="-70"/>
              </a:rPr>
              <a:t>Find the appropriate platforms, even if not in the expertise of the contractor (subcontracting)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6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latin typeface="Stolzl Light" panose="00000400000000000000" pitchFamily="50" charset="-70"/>
              </a:rPr>
              <a:t>Executes the tasks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423194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 smtClean="0">
                <a:latin typeface="Stolzl Light" panose="00000400000000000000" pitchFamily="50" charset="-70"/>
              </a:rPr>
              <a:t>Completes the tasks with the tools available and known to the contractor</a:t>
            </a:r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4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>
                <a:latin typeface="Stolzl Light" panose="00000400000000000000" pitchFamily="50" charset="-70"/>
              </a:rPr>
              <a:t>IT-partner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927250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>
                <a:latin typeface="Stolzl Light" panose="00000400000000000000" pitchFamily="50" charset="-70"/>
              </a:rPr>
              <a:t>Thinks together with the customer</a:t>
            </a:r>
          </a:p>
          <a:p>
            <a:pPr marL="0" indent="0">
              <a:buNone/>
            </a:pPr>
            <a:r>
              <a:rPr lang="et-EE" dirty="0">
                <a:latin typeface="Stolzl Light" panose="00000400000000000000" pitchFamily="50" charset="-70"/>
              </a:rPr>
              <a:t>Finds out the ‘why’</a:t>
            </a:r>
          </a:p>
          <a:p>
            <a:pPr marL="0" indent="0">
              <a:buNone/>
            </a:pPr>
            <a:r>
              <a:rPr lang="et-EE" dirty="0">
                <a:latin typeface="Stolzl Light" panose="00000400000000000000" pitchFamily="50" charset="-70"/>
              </a:rPr>
              <a:t>Helps to prioritise the tasks regarding IT specifics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7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Product company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27917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 smtClean="0">
                <a:latin typeface="Stolzl Light" panose="00000400000000000000" pitchFamily="50" charset="-70"/>
              </a:rPr>
              <a:t>The product itself is the source of the main revenue. Improvements to the system are seen as investments, not cost</a:t>
            </a:r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82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>
                <a:latin typeface="Stolzl Light" panose="00000400000000000000" pitchFamily="50" charset="-70"/>
              </a:rPr>
              <a:t>Service company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8423194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>
                <a:latin typeface="Stolzl Light" panose="00000400000000000000" pitchFamily="50" charset="-70"/>
              </a:rPr>
              <a:t>The employee is the source of the main revenue. The best tools and working environment together with trainings are investment not cost.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68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Contractor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IT department of a company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9503314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dirty="0" smtClean="0">
                <a:latin typeface="Stolzl Light" panose="00000400000000000000" pitchFamily="50" charset="-70"/>
              </a:rPr>
              <a:t>Cost unit. The budget is minimal. Everything must be implemented as cheap as possible</a:t>
            </a:r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92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Team lead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Splitting the hourly rate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10943474" cy="3684588"/>
          </a:xfrm>
        </p:spPr>
        <p:txBody>
          <a:bodyPr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Workers rate: for a developer earning 2,5k€ net, the team must pay 4337€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Helmes brandfee: 1,9k€ per worker (office, accounting and other central fees)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This gives us a base fee of 39€/h, profit margin can vary from 10 to 30 per cent given the riskiness of the project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Buffer hours are presented as a separate line when creating the offer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Software licencing and other similar expenses must be covered by the teams hourly rate (team events etc.)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Bonuses are divided from the profit margin, starting with the team members.</a:t>
            </a:r>
            <a:endParaRPr lang="en-US" dirty="0"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7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88" y="598376"/>
            <a:ext cx="5661248" cy="56612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16460" y="1340768"/>
            <a:ext cx="9141619" cy="2387600"/>
          </a:xfrm>
          <a:prstGeom prst="rect">
            <a:avLst/>
          </a:prstGeom>
        </p:spPr>
        <p:txBody>
          <a:bodyPr anchor="b" anchorCtr="1"/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t-EE" dirty="0" smtClean="0">
                <a:solidFill>
                  <a:srgbClr val="FBF9F5"/>
                </a:solidFill>
                <a:latin typeface="Stolzl Light" panose="00000400000000000000" pitchFamily="50" charset="-70"/>
              </a:rPr>
              <a:t>Intro</a:t>
            </a:r>
            <a:endParaRPr lang="en-US" dirty="0">
              <a:solidFill>
                <a:srgbClr val="FBF9F5"/>
              </a:solidFill>
              <a:latin typeface="Stolzl Light" panose="00000400000000000000" pitchFamily="50" charset="-7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78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0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88" y="598376"/>
            <a:ext cx="5661248" cy="56612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358108" y="1700808"/>
            <a:ext cx="5472608" cy="2387600"/>
          </a:xfrm>
          <a:prstGeom prst="rect">
            <a:avLst/>
          </a:prstGeom>
        </p:spPr>
        <p:txBody>
          <a:bodyPr anchor="b" anchorCtr="1"/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t-EE" dirty="0" smtClean="0">
                <a:solidFill>
                  <a:srgbClr val="FBF9F5"/>
                </a:solidFill>
                <a:latin typeface="Stolzl Light" panose="00000400000000000000" pitchFamily="50" charset="-70"/>
              </a:rPr>
              <a:t>The project -</a:t>
            </a:r>
          </a:p>
          <a:p>
            <a:pPr algn="ctr"/>
            <a:r>
              <a:rPr lang="et-EE" dirty="0" smtClean="0">
                <a:solidFill>
                  <a:srgbClr val="FBF9F5"/>
                </a:solidFill>
                <a:latin typeface="Stolzl Light" panose="00000400000000000000" pitchFamily="50" charset="-70"/>
              </a:rPr>
              <a:t>Technical details</a:t>
            </a:r>
            <a:endParaRPr lang="en-US" dirty="0">
              <a:solidFill>
                <a:srgbClr val="FBF9F5"/>
              </a:solidFill>
              <a:latin typeface="Stolzl Light" panose="00000400000000000000" pitchFamily="50" charset="-7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78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6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Challenges (greenfield project)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latin typeface="Stolzl Light" panose="00000400000000000000" pitchFamily="50" charset="-70"/>
              </a:rPr>
              <a:t>Technologies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noFill/>
        </p:spPr>
        <p:txBody>
          <a:bodyPr anchor="ctr" anchorCtr="0">
            <a:normAutofit/>
          </a:bodyPr>
          <a:lstStyle/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Frameworks</a:t>
            </a:r>
            <a:endParaRPr lang="et-EE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856541" y="2420888"/>
            <a:ext cx="5156444" cy="8239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3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06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9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914126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7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371189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828251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t-EE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85314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dirty="0" smtClean="0">
                <a:latin typeface="Stolzl Light" panose="00000400000000000000" pitchFamily="50" charset="-70"/>
              </a:rPr>
              <a:t>Platforms</a:t>
            </a:r>
            <a:endParaRPr lang="et-EE" dirty="0">
              <a:latin typeface="Stolzl Light" panose="00000400000000000000" pitchFamily="50" charset="-70"/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184739" y="2420888"/>
            <a:ext cx="5156444" cy="8239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3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06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9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914126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7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371189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828251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t-EE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85314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dirty="0" smtClean="0">
                <a:latin typeface="Stolzl Light" panose="00000400000000000000" pitchFamily="50" charset="-70"/>
              </a:rPr>
              <a:t>Components</a:t>
            </a:r>
            <a:endParaRPr lang="et-EE" dirty="0">
              <a:latin typeface="Stolzl Light" panose="00000400000000000000" pitchFamily="50" charset="-70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839569" y="3244800"/>
            <a:ext cx="5156444" cy="8239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3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06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9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914126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7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371189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828251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t-EE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85314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dirty="0" smtClean="0">
                <a:latin typeface="Stolzl Light" panose="00000400000000000000" pitchFamily="50" charset="-70"/>
              </a:rPr>
              <a:t>Methodology</a:t>
            </a:r>
            <a:endParaRPr lang="et-EE" dirty="0">
              <a:latin typeface="Stolzl Light" panose="00000400000000000000" pitchFamily="50" charset="-70"/>
            </a:endParaRPr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6191042" y="3235274"/>
            <a:ext cx="5156444" cy="823912"/>
          </a:xfrm>
          <a:prstGeom prst="rect">
            <a:avLst/>
          </a:prstGeom>
          <a:noFill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3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06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9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914126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799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1371189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n-US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828251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t-EE" sz="1600" b="1" kern="1200">
                <a:solidFill>
                  <a:srgbClr val="66625C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2285314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377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440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503" indent="0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t-EE" dirty="0" smtClean="0">
                <a:latin typeface="Stolzl Light" panose="00000400000000000000" pitchFamily="50" charset="-70"/>
              </a:rPr>
              <a:t>Communications</a:t>
            </a:r>
            <a:endParaRPr lang="et-EE" dirty="0">
              <a:latin typeface="Stolzl Light" panose="00000400000000000000" pitchFamily="50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37011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solidFill>
            <a:srgbClr val="FBF9F5"/>
          </a:solidFill>
        </p:spPr>
        <p:txBody>
          <a:bodyPr/>
          <a:lstStyle/>
          <a:p>
            <a:r>
              <a:rPr lang="et-EE" dirty="0" smtClean="0">
                <a:solidFill>
                  <a:srgbClr val="1318C8"/>
                </a:solidFill>
                <a:latin typeface="Stolzl Light" panose="00000400000000000000" pitchFamily="50" charset="-70"/>
              </a:rPr>
              <a:t>Junior developer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sz="2000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Role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How can a junior dev contribute to the project?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9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Specs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12" y="0"/>
            <a:ext cx="9433048" cy="684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8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88" y="598376"/>
            <a:ext cx="5661248" cy="56612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358108" y="1484784"/>
            <a:ext cx="5472608" cy="2387600"/>
          </a:xfrm>
          <a:prstGeom prst="rect">
            <a:avLst/>
          </a:prstGeom>
        </p:spPr>
        <p:txBody>
          <a:bodyPr anchor="b" anchorCtr="1"/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t-EE" dirty="0" smtClean="0">
                <a:solidFill>
                  <a:srgbClr val="FBF9F5"/>
                </a:solidFill>
                <a:latin typeface="Stolzl Light" panose="00000400000000000000" pitchFamily="50" charset="-70"/>
              </a:rPr>
              <a:t>Q &amp; A</a:t>
            </a:r>
            <a:endParaRPr lang="en-US" dirty="0">
              <a:solidFill>
                <a:srgbClr val="FBF9F5"/>
              </a:solidFill>
              <a:latin typeface="Stolzl Light" panose="00000400000000000000" pitchFamily="50" charset="-7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78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49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About me</a:t>
            </a:r>
            <a:endParaRPr lang="et-EE" dirty="0">
              <a:latin typeface="Stolzl Light" panose="00000400000000000000" pitchFamily="50" charset="-70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5" r="777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 smtClean="0">
                <a:latin typeface="Stolzl Light" panose="00000400000000000000" pitchFamily="50" charset="-70"/>
              </a:rPr>
              <a:t>Started career in Eesti Energia in 2006 as a tester and Java developer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 smtClean="0">
                <a:latin typeface="Stolzl Light" panose="00000400000000000000" pitchFamily="50" charset="-70"/>
              </a:rPr>
              <a:t>Software solution architect and Java developer from 2013 to 2016 in Tieto Estonia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t-EE" dirty="0" smtClean="0">
                <a:latin typeface="Stolzl Light" panose="00000400000000000000" pitchFamily="50" charset="-70"/>
              </a:rPr>
              <a:t>Software solution architect and </a:t>
            </a:r>
            <a:r>
              <a:rPr lang="et-EE" dirty="0">
                <a:latin typeface="Stolzl Light" panose="00000400000000000000" pitchFamily="50" charset="-70"/>
              </a:rPr>
              <a:t>developer in Helmes from 2016 to present </a:t>
            </a:r>
            <a:endParaRPr lang="et-EE" dirty="0" smtClean="0">
              <a:latin typeface="Stolzl Light" panose="00000400000000000000" pitchFamily="50" charset="-7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t-EE" dirty="0">
              <a:latin typeface="Stolzl Light" panose="00000400000000000000" pitchFamily="50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422897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t-EE" dirty="0" smtClean="0">
                <a:solidFill>
                  <a:srgbClr val="1318C8"/>
                </a:solidFill>
                <a:latin typeface="Stolzl Light" panose="00000400000000000000" pitchFamily="50" charset="-70"/>
              </a:rPr>
              <a:t>Things I do currently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sz="2000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Support the proffessional development of our developers</a:t>
            </a:r>
            <a:endParaRPr lang="en-US" sz="2000" dirty="0">
              <a:solidFill>
                <a:srgbClr val="66625C"/>
              </a:solidFill>
              <a:latin typeface="Stolzl Light" panose="00000400000000000000" pitchFamily="50" charset="-70"/>
            </a:endParaRPr>
          </a:p>
          <a:p>
            <a:r>
              <a:rPr lang="et-EE" sz="2000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Oversee the architecture of internal systems</a:t>
            </a:r>
            <a:endParaRPr lang="en-US" sz="2000" dirty="0">
              <a:solidFill>
                <a:srgbClr val="66625C"/>
              </a:solidFill>
              <a:latin typeface="Stolzl Light" panose="00000400000000000000" pitchFamily="50" charset="-70"/>
            </a:endParaRPr>
          </a:p>
          <a:p>
            <a:r>
              <a:rPr lang="et-EE" sz="2000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Technical proposals (system design)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A large refactoring project: from monolith to dedicated services</a:t>
            </a:r>
            <a:endParaRPr lang="en-US" sz="2000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0284" y="0"/>
            <a:ext cx="12431116" cy="687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solidFill>
                  <a:srgbClr val="1318C8"/>
                </a:solidFill>
                <a:latin typeface="Stolzl Light" panose="00000400000000000000" pitchFamily="50" charset="-70"/>
              </a:rPr>
              <a:t>Our clients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anchor="ctr" anchorCtr="0"/>
          <a:lstStyle/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International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Telia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K&amp;N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Post11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Onepark</a:t>
            </a:r>
            <a:endParaRPr lang="et-EE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Audatex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OECD</a:t>
            </a:r>
            <a:endParaRPr lang="en-US" dirty="0">
              <a:latin typeface="Stolzl Light" panose="00000400000000000000" pitchFamily="50" charset="-70"/>
            </a:endParaRPr>
          </a:p>
          <a:p>
            <a:endParaRPr lang="en-US" dirty="0">
              <a:latin typeface="Stolzl Light" panose="00000400000000000000" pitchFamily="50" charset="-7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noFill/>
        </p:spPr>
        <p:txBody>
          <a:bodyPr anchor="ctr" anchorCtr="0"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Local</a:t>
            </a:r>
            <a:endParaRPr lang="et-EE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6195987" y="2505075"/>
            <a:ext cx="5156444" cy="3684588"/>
          </a:xfrm>
        </p:spPr>
        <p:txBody>
          <a:bodyPr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Piletilevi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Elering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PERH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Some ministries</a:t>
            </a:r>
            <a:endParaRPr lang="et-EE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Municipality of Tallinn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Estonian unemployment fund</a:t>
            </a:r>
            <a:endParaRPr lang="en-US" dirty="0">
              <a:latin typeface="Stolzl Light" panose="00000400000000000000" pitchFamily="50" charset="-70"/>
            </a:endParaRPr>
          </a:p>
          <a:p>
            <a:endParaRPr lang="en-US" dirty="0">
              <a:latin typeface="Stolzl Light" panose="00000400000000000000" pitchFamily="50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64133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9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solidFill>
            <a:srgbClr val="FBF9F5"/>
          </a:solidFill>
        </p:spPr>
        <p:txBody>
          <a:bodyPr/>
          <a:lstStyle/>
          <a:p>
            <a:r>
              <a:rPr lang="et-EE" dirty="0" smtClean="0">
                <a:solidFill>
                  <a:srgbClr val="1318C8"/>
                </a:solidFill>
                <a:latin typeface="Stolzl Light" panose="00000400000000000000" pitchFamily="50" charset="-70"/>
              </a:rPr>
              <a:t>Our way of working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sz="2000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Team model</a:t>
            </a:r>
          </a:p>
          <a:p>
            <a:pPr lvl="1"/>
            <a:r>
              <a:rPr lang="et-EE" dirty="0" smtClean="0">
                <a:latin typeface="Stolzl Light" panose="00000400000000000000" pitchFamily="50" charset="-70"/>
              </a:rPr>
              <a:t>Autonomous teams</a:t>
            </a:r>
          </a:p>
          <a:p>
            <a:pPr lvl="1"/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Core team</a:t>
            </a:r>
          </a:p>
          <a:p>
            <a:pPr lvl="1"/>
            <a:r>
              <a:rPr lang="et-EE" dirty="0" smtClean="0">
                <a:latin typeface="Stolzl Light" panose="00000400000000000000" pitchFamily="50" charset="-70"/>
              </a:rPr>
              <a:t>One team in one room</a:t>
            </a:r>
          </a:p>
          <a:p>
            <a:pPr lvl="1"/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Reward system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Long term partnership</a:t>
            </a:r>
          </a:p>
          <a:p>
            <a:r>
              <a:rPr lang="et-EE" dirty="0" smtClean="0">
                <a:solidFill>
                  <a:srgbClr val="66625C"/>
                </a:solidFill>
                <a:latin typeface="Stolzl Light" panose="00000400000000000000" pitchFamily="50" charset="-70"/>
              </a:rPr>
              <a:t>IT-partner for our clients</a:t>
            </a:r>
            <a:endParaRPr lang="en-US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55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1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788" y="598376"/>
            <a:ext cx="5661248" cy="566124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358108" y="1988840"/>
            <a:ext cx="5472608" cy="2387600"/>
          </a:xfrm>
          <a:prstGeom prst="rect">
            <a:avLst/>
          </a:prstGeom>
        </p:spPr>
        <p:txBody>
          <a:bodyPr anchor="b" anchorCtr="1"/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39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t-EE" dirty="0" smtClean="0">
                <a:solidFill>
                  <a:srgbClr val="FBF9F5"/>
                </a:solidFill>
                <a:latin typeface="Stolzl Light" panose="00000400000000000000" pitchFamily="50" charset="-70"/>
              </a:rPr>
              <a:t>Insights into modern project development</a:t>
            </a:r>
            <a:endParaRPr lang="en-US" dirty="0">
              <a:solidFill>
                <a:srgbClr val="FBF9F5"/>
              </a:solidFill>
              <a:latin typeface="Stolzl Light" panose="00000400000000000000" pitchFamily="50" charset="-7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78000"/>
            <a:ext cx="15929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15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>
                <a:latin typeface="Stolzl Light" panose="00000400000000000000" pitchFamily="50" charset="-70"/>
              </a:rPr>
              <a:t>IT projects</a:t>
            </a:r>
            <a:endParaRPr lang="en-US" dirty="0">
              <a:solidFill>
                <a:srgbClr val="1318C8"/>
              </a:solidFill>
              <a:latin typeface="Stolzl Light" panose="00000400000000000000" pitchFamily="50" charset="-7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569" y="1690689"/>
            <a:ext cx="5181838" cy="823912"/>
          </a:xfrm>
          <a:noFill/>
        </p:spPr>
        <p:txBody>
          <a:bodyPr anchor="ctr" anchorCtr="0"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Alternatives</a:t>
            </a:r>
            <a:endParaRPr lang="et-EE" dirty="0">
              <a:solidFill>
                <a:srgbClr val="66625C"/>
              </a:solidFill>
              <a:latin typeface="Stolzl Light" panose="00000400000000000000" pitchFamily="50" charset="-7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796000"/>
            <a:ext cx="1592921" cy="360000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839568" y="2514601"/>
            <a:ext cx="8207171" cy="3684588"/>
          </a:xfrm>
        </p:spPr>
        <p:txBody>
          <a:bodyPr>
            <a:normAutofit/>
          </a:bodyPr>
          <a:lstStyle/>
          <a:p>
            <a:r>
              <a:rPr lang="et-EE" dirty="0" smtClean="0">
                <a:latin typeface="Stolzl Light" panose="00000400000000000000" pitchFamily="50" charset="-70"/>
              </a:rPr>
              <a:t>Common off the shelf components and applications</a:t>
            </a:r>
          </a:p>
          <a:p>
            <a:r>
              <a:rPr lang="et-EE" dirty="0" smtClean="0">
                <a:latin typeface="Stolzl Light" panose="00000400000000000000" pitchFamily="50" charset="-70"/>
              </a:rPr>
              <a:t>Excel?</a:t>
            </a:r>
            <a:endParaRPr lang="en-US" dirty="0">
              <a:latin typeface="Stolzl Light" panose="00000400000000000000" pitchFamily="50" charset="-70"/>
            </a:endParaRPr>
          </a:p>
          <a:p>
            <a:r>
              <a:rPr lang="et-EE" dirty="0" smtClean="0">
                <a:latin typeface="Stolzl Light" panose="00000400000000000000" pitchFamily="50" charset="-70"/>
              </a:rPr>
              <a:t>Update business process</a:t>
            </a:r>
            <a:endParaRPr lang="en-US" dirty="0">
              <a:latin typeface="Stolzl Light" panose="00000400000000000000" pitchFamily="50" charset="-70"/>
            </a:endParaRPr>
          </a:p>
          <a:p>
            <a:endParaRPr lang="en-US" dirty="0">
              <a:latin typeface="Stolzl Light" panose="00000400000000000000" pitchFamily="50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6288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Helmes">
      <a:dk1>
        <a:srgbClr val="66625C"/>
      </a:dk1>
      <a:lt1>
        <a:srgbClr val="FBF9F5"/>
      </a:lt1>
      <a:dk2>
        <a:srgbClr val="1318C8"/>
      </a:dk2>
      <a:lt2>
        <a:srgbClr val="BFBDBA"/>
      </a:lt2>
      <a:accent1>
        <a:srgbClr val="9B9DE6"/>
      </a:accent1>
      <a:accent2>
        <a:srgbClr val="D7DAF8"/>
      </a:accent2>
      <a:accent3>
        <a:srgbClr val="2DC3E8"/>
      </a:accent3>
      <a:accent4>
        <a:srgbClr val="E07F3F"/>
      </a:accent4>
      <a:accent5>
        <a:srgbClr val="43B5A1"/>
      </a:accent5>
      <a:accent6>
        <a:srgbClr val="090C79"/>
      </a:accent6>
      <a:hlink>
        <a:srgbClr val="1318C8"/>
      </a:hlink>
      <a:folHlink>
        <a:srgbClr val="9B9DE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Franklin Gothic Medium">
      <a:maj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D0870B-5333-4B89-B14A-85A8EA464D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763</Words>
  <Application>Microsoft Office PowerPoint</Application>
  <PresentationFormat>Custom</PresentationFormat>
  <Paragraphs>138</Paragraphs>
  <Slides>24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Franklin Gothic Medium</vt:lpstr>
      <vt:lpstr>Stolzl Light</vt:lpstr>
      <vt:lpstr>Trebuchet MS</vt:lpstr>
      <vt:lpstr>Office Theme</vt:lpstr>
      <vt:lpstr>What have I gotten myself into?!</vt:lpstr>
      <vt:lpstr>PowerPoint Presentation</vt:lpstr>
      <vt:lpstr>About me</vt:lpstr>
      <vt:lpstr>Things I do currently</vt:lpstr>
      <vt:lpstr>PowerPoint Presentation</vt:lpstr>
      <vt:lpstr>Our clients</vt:lpstr>
      <vt:lpstr>Our way of working</vt:lpstr>
      <vt:lpstr>PowerPoint Presentation</vt:lpstr>
      <vt:lpstr>IT projects</vt:lpstr>
      <vt:lpstr>IT projects</vt:lpstr>
      <vt:lpstr>Customer</vt:lpstr>
      <vt:lpstr>Contractor</vt:lpstr>
      <vt:lpstr>Contractor</vt:lpstr>
      <vt:lpstr>Contractor</vt:lpstr>
      <vt:lpstr>Contractor</vt:lpstr>
      <vt:lpstr>Contractor</vt:lpstr>
      <vt:lpstr>Contractor</vt:lpstr>
      <vt:lpstr>Contractor</vt:lpstr>
      <vt:lpstr>Team lead</vt:lpstr>
      <vt:lpstr>PowerPoint Presentation</vt:lpstr>
      <vt:lpstr>Challenges (greenfield project)</vt:lpstr>
      <vt:lpstr>Junior developer</vt:lpstr>
      <vt:lpstr>Specs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cp:lastPrinted>2016-12-13T19:20:26Z</cp:lastPrinted>
  <dcterms:created xsi:type="dcterms:W3CDTF">2016-10-31T21:58:20Z</dcterms:created>
  <dcterms:modified xsi:type="dcterms:W3CDTF">2019-11-05T09:19:51Z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TC028952669991</vt:lpwstr>
  </property>
</Properties>
</file>